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3" r:id="rId4"/>
    <p:sldId id="264" r:id="rId5"/>
    <p:sldId id="265" r:id="rId6"/>
    <p:sldId id="258" r:id="rId7"/>
    <p:sldId id="268" r:id="rId8"/>
    <p:sldId id="267" r:id="rId9"/>
    <p:sldId id="271" r:id="rId1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12" autoAdjust="0"/>
    <p:restoredTop sz="87830" autoAdjust="0"/>
  </p:normalViewPr>
  <p:slideViewPr>
    <p:cSldViewPr snapToGrid="0">
      <p:cViewPr varScale="1">
        <p:scale>
          <a:sx n="78" d="100"/>
          <a:sy n="78" d="100"/>
        </p:scale>
        <p:origin x="242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242" y="1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5240" cy="501640"/>
          </a:xfrm>
          <a:prstGeom prst="rect">
            <a:avLst/>
          </a:prstGeom>
        </p:spPr>
        <p:txBody>
          <a:bodyPr vert="horz" lIns="96349" tIns="48175" rIns="96349" bIns="4817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1"/>
            <a:ext cx="2975240" cy="501640"/>
          </a:xfrm>
          <a:prstGeom prst="rect">
            <a:avLst/>
          </a:prstGeom>
        </p:spPr>
        <p:txBody>
          <a:bodyPr vert="horz" lIns="96349" tIns="48175" rIns="96349" bIns="48175" rtlCol="0"/>
          <a:lstStyle>
            <a:lvl1pPr algn="r">
              <a:defRPr sz="1300"/>
            </a:lvl1pPr>
          </a:lstStyle>
          <a:p>
            <a:fld id="{344D5269-ED7D-4789-9F22-E97A23F123DA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55625" y="1249363"/>
            <a:ext cx="3152775" cy="177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9" tIns="48175" rIns="96349" bIns="4817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3232137"/>
            <a:ext cx="5492750" cy="6227250"/>
          </a:xfrm>
          <a:prstGeom prst="rect">
            <a:avLst/>
          </a:prstGeom>
        </p:spPr>
        <p:txBody>
          <a:bodyPr vert="horz" lIns="96349" tIns="48175" rIns="96349" bIns="48175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8"/>
            <a:ext cx="2975240" cy="501639"/>
          </a:xfrm>
          <a:prstGeom prst="rect">
            <a:avLst/>
          </a:prstGeom>
        </p:spPr>
        <p:txBody>
          <a:bodyPr vert="horz" lIns="96349" tIns="48175" rIns="96349" bIns="4817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8"/>
            <a:ext cx="2975240" cy="501639"/>
          </a:xfrm>
          <a:prstGeom prst="rect">
            <a:avLst/>
          </a:prstGeom>
        </p:spPr>
        <p:txBody>
          <a:bodyPr vert="horz" lIns="96349" tIns="48175" rIns="96349" bIns="48175" rtlCol="0" anchor="b"/>
          <a:lstStyle>
            <a:lvl1pPr algn="r">
              <a:defRPr sz="1300"/>
            </a:lvl1pPr>
          </a:lstStyle>
          <a:p>
            <a:fld id="{20F06FC7-3B6B-4D14-9618-AD3287873F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60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1249363"/>
            <a:ext cx="3154363" cy="1774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u="sng" baseline="0" dirty="0" smtClean="0"/>
          </a:p>
          <a:p>
            <a:endParaRPr lang="de-DE" b="1" u="sng" baseline="0" dirty="0" smtClean="0"/>
          </a:p>
          <a:p>
            <a:endParaRPr lang="de-DE" b="1" u="sng" baseline="0" dirty="0" smtClean="0"/>
          </a:p>
          <a:p>
            <a:endParaRPr lang="de-DE" b="1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70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1249363"/>
            <a:ext cx="3154363" cy="1774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23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7213" y="293688"/>
            <a:ext cx="3151187" cy="17732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6594" y="2202164"/>
            <a:ext cx="5492750" cy="7614913"/>
          </a:xfrm>
        </p:spPr>
        <p:txBody>
          <a:bodyPr/>
          <a:lstStyle/>
          <a:p>
            <a:pPr marL="662399" lvl="1" indent="-180654">
              <a:buFontTx/>
              <a:buChar char="-"/>
            </a:pPr>
            <a:endParaRPr lang="de-DE" baseline="0" dirty="0" smtClean="0"/>
          </a:p>
          <a:p>
            <a:pPr marL="481745" lvl="1"/>
            <a:endParaRPr lang="de-DE" baseline="0" dirty="0" smtClean="0"/>
          </a:p>
          <a:p>
            <a:pPr marL="180654" indent="-180654">
              <a:buFontTx/>
              <a:buChar char="-"/>
            </a:pPr>
            <a:endParaRPr lang="de-DE" baseline="0" dirty="0" smtClean="0"/>
          </a:p>
          <a:p>
            <a:pPr marL="180654" indent="-180654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596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1249363"/>
            <a:ext cx="3154363" cy="1774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2399" lvl="1" indent="-180654">
              <a:buFont typeface="Symbol" panose="05050102010706020507" pitchFamily="18" charset="2"/>
              <a:buChar char="-"/>
            </a:pP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7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03250" y="415925"/>
            <a:ext cx="1998663" cy="1125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6594" y="1706569"/>
            <a:ext cx="5492750" cy="8083146"/>
          </a:xfrm>
        </p:spPr>
        <p:txBody>
          <a:bodyPr/>
          <a:lstStyle/>
          <a:p>
            <a:pPr defTabSz="963492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17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1249363"/>
            <a:ext cx="3154363" cy="1774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565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1249363"/>
            <a:ext cx="3154363" cy="1774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65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1249363"/>
            <a:ext cx="3154363" cy="1774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06FC7-3B6B-4D14-9618-AD3287873F4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176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603FD-F7C8-43AC-B101-03583DADF308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6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80F4-E7C9-4FDA-A271-B4D0966D7D51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86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A1D2-F2AD-4932-9F29-2D626268D1DC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73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33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549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6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07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145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32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5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93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" y="0"/>
            <a:ext cx="11316595" cy="651641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3753"/>
            <a:ext cx="10515600" cy="3918352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5AD5C-321D-455C-9217-3BEA460CF284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-32551" y="6036440"/>
            <a:ext cx="12257101" cy="82155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886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4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734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44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7BDC3-2E37-404B-9505-4D9A7F6DB956}" type="datetime1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24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2526-4CD7-48B6-AA1B-7F4ECC50691B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51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384-0CBA-41F2-80B4-516B50699B60}" type="datetime1">
              <a:rPr lang="de-DE" smtClean="0"/>
              <a:t>14.10.2019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34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8C937-5975-4F80-AB87-B793E5B55264}" type="datetime1">
              <a:rPr lang="de-DE" smtClean="0"/>
              <a:t>14.10.2019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68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D19F-0193-44AA-BE4E-068C05AE4167}" type="datetime1">
              <a:rPr lang="de-DE" smtClean="0"/>
              <a:t>14.10.2019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7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6A06-DE4A-4D5F-87E6-CAB796696E57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8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6228-512E-48C0-AB25-70C8F5957F26}" type="datetime1">
              <a:rPr lang="de-DE" smtClean="0"/>
              <a:t>14.10.2019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43E76-6B8F-46B7-8C76-EBE30A4D39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9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44699" y="1"/>
            <a:ext cx="11655380" cy="931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4986-E06D-4FBD-87B6-1794F64A13DB}" type="datetime1">
              <a:rPr lang="de-DE" smtClean="0"/>
              <a:t>14.10.2019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6039945"/>
            <a:ext cx="12191999" cy="8180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89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 descr="C:\Users\kg\Desktop\AKTUELLE DOKUMENTE 23.3.2018\HOMEPAGE, CI\Entwürfe_Logo, CI, Visitenkarte\Entwürfe_Logo_Lisa\menschmuseum_logo\mitZusatz\CMYK\menschmuseum_mZ_CMYK_farbig.jp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0"/>
          <a:stretch/>
        </p:blipFill>
        <p:spPr bwMode="auto">
          <a:xfrm>
            <a:off x="253281" y="6186531"/>
            <a:ext cx="1290955" cy="53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C:\Users\kg\Desktop\AKTUELLE DOKUMENTE 23.3.2018\HOMEPAGE, CI\Entwürfe_Logo, CI, Visitenkarte\Entwürfe_Logo_Lisa\menschmuseum_logo\mitZusatz\CMYK\menschmuseum_mZ_CMYK_farbig.jpg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23"/>
          <a:stretch/>
        </p:blipFill>
        <p:spPr bwMode="auto">
          <a:xfrm>
            <a:off x="10609123" y="6564639"/>
            <a:ext cx="1290955" cy="156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16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A49F0-C928-422F-AA8B-80D9FF4CFB24}" type="datetimeFigureOut">
              <a:rPr lang="de-DE" smtClean="0"/>
              <a:t>14.10.2019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E189-7B52-4F39-A9C4-1F3FE59432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3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3857" y="1"/>
            <a:ext cx="11623343" cy="11362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/>
              <a:t>Die </a:t>
            </a:r>
            <a:r>
              <a:rPr lang="de-DE" sz="2400" dirty="0" err="1"/>
              <a:t>Büttnerei</a:t>
            </a:r>
            <a:r>
              <a:rPr lang="de-DE" sz="2400" dirty="0"/>
              <a:t> aus </a:t>
            </a:r>
            <a:r>
              <a:rPr lang="de-DE" sz="2400" dirty="0" err="1"/>
              <a:t>Sulzthal</a:t>
            </a:r>
            <a:r>
              <a:rPr lang="de-DE" sz="2400" dirty="0"/>
              <a:t> im Fränkischen Freilandmuseum </a:t>
            </a:r>
            <a:r>
              <a:rPr lang="de-DE" sz="2400" dirty="0" err="1" smtClean="0"/>
              <a:t>Fladungen</a:t>
            </a:r>
            <a:r>
              <a:rPr lang="de-DE" sz="400" dirty="0" smtClean="0"/>
              <a:t/>
            </a:r>
            <a:br>
              <a:rPr lang="de-DE" sz="400" dirty="0" smtClean="0"/>
            </a:br>
            <a:r>
              <a:rPr lang="de-DE" sz="2400" dirty="0" smtClean="0"/>
              <a:t>Ein </a:t>
            </a:r>
            <a:r>
              <a:rPr lang="de-DE" sz="2400" dirty="0"/>
              <a:t>Haus für alle</a:t>
            </a:r>
            <a:r>
              <a:rPr lang="de-DE" sz="2400" dirty="0" smtClean="0"/>
              <a:t>?</a:t>
            </a:r>
            <a:r>
              <a:rPr lang="de-DE" sz="2400" dirty="0"/>
              <a:t> </a:t>
            </a:r>
            <a:r>
              <a:rPr lang="de-DE" sz="2400" dirty="0" smtClean="0"/>
              <a:t>– Qualitative Evaluation</a:t>
            </a:r>
            <a:endParaRPr lang="de-DE" sz="29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042646"/>
            <a:ext cx="9144000" cy="875931"/>
          </a:xfrm>
        </p:spPr>
        <p:txBody>
          <a:bodyPr>
            <a:normAutofit/>
          </a:bodyPr>
          <a:lstStyle/>
          <a:p>
            <a:endParaRPr lang="de-DE" sz="2000" dirty="0" smtClean="0"/>
          </a:p>
          <a:p>
            <a:r>
              <a:rPr lang="de-DE" sz="2000" dirty="0" smtClean="0"/>
              <a:t>Unterfränkischer Museumstag am 15.10.2019 in der Kunsthalle Schweinfurt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2230" y="1458494"/>
            <a:ext cx="5426595" cy="35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12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" y="41562"/>
            <a:ext cx="11316595" cy="651641"/>
          </a:xfrm>
        </p:spPr>
        <p:txBody>
          <a:bodyPr>
            <a:normAutofit/>
          </a:bodyPr>
          <a:lstStyle/>
          <a:p>
            <a:r>
              <a:rPr lang="de-DE" sz="2400" dirty="0"/>
              <a:t>Die </a:t>
            </a:r>
            <a:r>
              <a:rPr lang="de-DE" sz="2400" dirty="0" err="1"/>
              <a:t>Büttnerei</a:t>
            </a:r>
            <a:r>
              <a:rPr lang="de-DE" sz="2400" dirty="0"/>
              <a:t> aus </a:t>
            </a:r>
            <a:r>
              <a:rPr lang="de-DE" sz="2400" dirty="0" err="1" smtClean="0"/>
              <a:t>Sulzthal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Picture 2" descr="C:\Users\Simone\Desktop\Bilder Vortrag\IMGP89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1" y="693203"/>
            <a:ext cx="7488000" cy="49601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 descr="C:\Users\kg\Desktop\AKTUELLE DOKUMENTE 11.09.18\FLM FLADUNGEN\BÜTTNEREI\Slideshow_Mainfrankenmesse\32-IMGP896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3" r="3682"/>
          <a:stretch/>
        </p:blipFill>
        <p:spPr bwMode="auto">
          <a:xfrm>
            <a:off x="7719450" y="0"/>
            <a:ext cx="4248000" cy="2793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35" y="2883885"/>
            <a:ext cx="4248000" cy="2830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-1" y="5669933"/>
            <a:ext cx="3061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Museum heute 53 (2018) 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8345277" y="5735468"/>
            <a:ext cx="3879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© Foto G. Nixdorf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4426527" y="5810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5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Hinkommen - Reinkommen </a:t>
            </a:r>
            <a:r>
              <a:rPr lang="de-DE" dirty="0"/>
              <a:t>-</a:t>
            </a:r>
            <a:r>
              <a:rPr lang="de-DE" dirty="0" smtClean="0"/>
              <a:t> Orientierung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76" y="1382040"/>
            <a:ext cx="5925537" cy="392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83753"/>
            <a:ext cx="4348236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3046877"/>
            <a:ext cx="4348235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46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Klarkommen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80" y="60645"/>
            <a:ext cx="4320000" cy="286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b="818"/>
          <a:stretch/>
        </p:blipFill>
        <p:spPr>
          <a:xfrm>
            <a:off x="6968580" y="3032793"/>
            <a:ext cx="4320000" cy="2845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415" y="3046433"/>
            <a:ext cx="4319588" cy="2846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nhaltsplatzhalt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08" y="65313"/>
            <a:ext cx="4320000" cy="2860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5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Design </a:t>
            </a:r>
            <a:r>
              <a:rPr lang="de-DE" dirty="0" err="1" smtClean="0"/>
              <a:t>Thinking</a:t>
            </a:r>
            <a:r>
              <a:rPr lang="de-DE" dirty="0" smtClean="0"/>
              <a:t> im musealen Kontext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27858"/>
            <a:ext cx="10515600" cy="421424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Qualitatives Evaluierungsinstrument</a:t>
            </a:r>
          </a:p>
          <a:p>
            <a:r>
              <a:rPr lang="de-DE" dirty="0" smtClean="0"/>
              <a:t>Nutzerorientierte Methode</a:t>
            </a:r>
          </a:p>
          <a:p>
            <a:r>
              <a:rPr lang="de-DE" dirty="0" smtClean="0"/>
              <a:t>Ziel: Optimierung von Ausstellungen und Vermittlungsprozessen</a:t>
            </a:r>
          </a:p>
          <a:p>
            <a:r>
              <a:rPr lang="de-DE" dirty="0" smtClean="0"/>
              <a:t>Durch die Brille des Nutzers geschaut</a:t>
            </a:r>
          </a:p>
          <a:p>
            <a:pPr marL="0" indent="0">
              <a:buNone/>
            </a:pPr>
            <a:r>
              <a:rPr lang="de-DE" dirty="0" smtClean="0"/>
              <a:t>                    Perspektivwechsel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 err="1" smtClean="0"/>
              <a:t>Brühne</a:t>
            </a:r>
            <a:r>
              <a:rPr lang="de-DE" sz="1200" dirty="0" smtClean="0"/>
              <a:t>, Elisabeth u.a.: </a:t>
            </a:r>
            <a:r>
              <a:rPr lang="de-DE" sz="1200" dirty="0" err="1" smtClean="0"/>
              <a:t>Contextual</a:t>
            </a:r>
            <a:r>
              <a:rPr lang="de-DE" sz="1200" dirty="0" smtClean="0"/>
              <a:t> Design im Museum. Zur besucherzentrierten Entwicklung neuer Vermittlungs- und Gestaltungskonzepte. In </a:t>
            </a:r>
            <a:r>
              <a:rPr lang="de-DE" sz="1200" b="1" dirty="0" smtClean="0"/>
              <a:t>Museum heute, Nr. 48 (2016)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1200" dirty="0" err="1" smtClean="0"/>
              <a:t>Fackler</a:t>
            </a:r>
            <a:r>
              <a:rPr lang="de-DE" sz="1200" dirty="0"/>
              <a:t>, Guido: </a:t>
            </a:r>
            <a:r>
              <a:rPr lang="de-DE" sz="1200" dirty="0" err="1"/>
              <a:t>Contextual</a:t>
            </a:r>
            <a:r>
              <a:rPr lang="de-DE" sz="1200" dirty="0"/>
              <a:t> Design als Weg zur publikumsorientierten Kulturvermittlung im Museum. In: Ott, </a:t>
            </a:r>
            <a:r>
              <a:rPr lang="de-DE" sz="1200" dirty="0" err="1" smtClean="0"/>
              <a:t>Ch</a:t>
            </a:r>
            <a:r>
              <a:rPr lang="de-DE" sz="1200" dirty="0" smtClean="0"/>
              <a:t>./Wrobel</a:t>
            </a:r>
            <a:r>
              <a:rPr lang="de-DE" sz="1200" dirty="0"/>
              <a:t>, </a:t>
            </a:r>
            <a:r>
              <a:rPr lang="de-DE" sz="1200" dirty="0" smtClean="0"/>
              <a:t>D. (</a:t>
            </a:r>
            <a:r>
              <a:rPr lang="de-DE" sz="1200" dirty="0" err="1"/>
              <a:t>Hg</a:t>
            </a:r>
            <a:r>
              <a:rPr lang="de-DE" sz="1200" dirty="0"/>
              <a:t>.): Öffentliche Literaturdidaktik. Grundlagen in Theorie und </a:t>
            </a:r>
            <a:r>
              <a:rPr lang="de-DE" sz="1200" dirty="0" smtClean="0"/>
              <a:t>Praxis. </a:t>
            </a:r>
            <a:r>
              <a:rPr lang="de-DE" sz="1200" dirty="0"/>
              <a:t>Berlin 2018, S. 223-239</a:t>
            </a:r>
            <a:r>
              <a:rPr lang="de-DE" sz="1200" dirty="0" smtClean="0"/>
              <a:t>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1677473" y="3419162"/>
            <a:ext cx="641345" cy="3110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Kontextuelle </a:t>
            </a:r>
            <a:r>
              <a:rPr lang="de-DE" dirty="0"/>
              <a:t>Besucherbefragung und teilnehmende Beobachtung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" y="1089437"/>
            <a:ext cx="5978823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88" y="1089437"/>
            <a:ext cx="5978825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Affinity</a:t>
            </a:r>
            <a:r>
              <a:rPr lang="de-DE" dirty="0" smtClean="0"/>
              <a:t> Diagramm und Auswertung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-323850" y="2549199"/>
            <a:ext cx="3841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9900"/>
                </a:solidFill>
              </a:rPr>
              <a:t>	</a:t>
            </a:r>
            <a:r>
              <a:rPr lang="de-DE" dirty="0" smtClean="0"/>
              <a:t>Kategorien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FF00FF"/>
                </a:solidFill>
              </a:rPr>
              <a:t>	</a:t>
            </a:r>
            <a:r>
              <a:rPr lang="de-DE" dirty="0" smtClean="0"/>
              <a:t>Gruppen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00B050"/>
                </a:solidFill>
              </a:rPr>
              <a:t>	</a:t>
            </a:r>
            <a:r>
              <a:rPr lang="de-DE" dirty="0" smtClean="0"/>
              <a:t>Zusammenfassungen</a:t>
            </a:r>
          </a:p>
          <a:p>
            <a:endParaRPr lang="de-DE" dirty="0"/>
          </a:p>
          <a:p>
            <a:r>
              <a:rPr lang="de-DE" dirty="0" smtClean="0">
                <a:solidFill>
                  <a:srgbClr val="FFC000"/>
                </a:solidFill>
              </a:rPr>
              <a:t>	</a:t>
            </a:r>
            <a:r>
              <a:rPr lang="de-DE" dirty="0" smtClean="0"/>
              <a:t>Aussagen, </a:t>
            </a:r>
            <a:br>
              <a:rPr lang="de-DE" dirty="0" smtClean="0"/>
            </a:br>
            <a:r>
              <a:rPr lang="de-DE" dirty="0" smtClean="0"/>
              <a:t>	Beobachtungen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60" y="1357564"/>
            <a:ext cx="5916609" cy="4437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09" y="0"/>
            <a:ext cx="3840000" cy="288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Gefaltete Ecke 2"/>
          <p:cNvSpPr/>
          <p:nvPr/>
        </p:nvSpPr>
        <p:spPr>
          <a:xfrm>
            <a:off x="253310" y="2597811"/>
            <a:ext cx="288000" cy="288000"/>
          </a:xfrm>
          <a:prstGeom prst="foldedCorne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9" name="Gefaltete Ecke 8"/>
          <p:cNvSpPr/>
          <p:nvPr/>
        </p:nvSpPr>
        <p:spPr>
          <a:xfrm>
            <a:off x="251378" y="3159611"/>
            <a:ext cx="288000" cy="288000"/>
          </a:xfrm>
          <a:prstGeom prst="foldedCorner">
            <a:avLst/>
          </a:prstGeom>
          <a:solidFill>
            <a:srgbClr val="FF00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10" name="Gefaltete Ecke 9"/>
          <p:cNvSpPr/>
          <p:nvPr/>
        </p:nvSpPr>
        <p:spPr>
          <a:xfrm>
            <a:off x="259660" y="3729784"/>
            <a:ext cx="288000" cy="2880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  <p:sp>
        <p:nvSpPr>
          <p:cNvPr id="12" name="Gefaltete Ecke 11"/>
          <p:cNvSpPr/>
          <p:nvPr/>
        </p:nvSpPr>
        <p:spPr>
          <a:xfrm>
            <a:off x="251378" y="4346022"/>
            <a:ext cx="288000" cy="288000"/>
          </a:xfrm>
          <a:prstGeom prst="foldedCorner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Stärken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199" y="1442753"/>
            <a:ext cx="10515600" cy="39183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Flexibel </a:t>
            </a:r>
            <a:r>
              <a:rPr lang="de-DE" dirty="0"/>
              <a:t>einsetzbar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Betroffene </a:t>
            </a:r>
            <a:r>
              <a:rPr lang="de-DE" dirty="0"/>
              <a:t>als Experten für Optimierung </a:t>
            </a:r>
            <a:endParaRPr lang="de-DE" dirty="0" smtClean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i="1" dirty="0" smtClean="0"/>
              <a:t>Live</a:t>
            </a:r>
            <a:r>
              <a:rPr lang="de-DE" dirty="0" smtClean="0"/>
              <a:t> erlebte Beobachtungen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Liefert ungeheure Datenmenge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Aussagen und Beobachtungen sind kontextbasiert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Nonverbale Kommunikation fließt ein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de-DE" dirty="0" smtClean="0"/>
              <a:t>Ergebnisse sofort nutzbar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6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Breitbild</PresentationFormat>
  <Paragraphs>49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Wingdings</vt:lpstr>
      <vt:lpstr>Office Theme</vt:lpstr>
      <vt:lpstr>Benutzerdefiniertes Design</vt:lpstr>
      <vt:lpstr>Die Büttnerei aus Sulzthal im Fränkischen Freilandmuseum Fladungen Ein Haus für alle? – Qualitative Evaluation</vt:lpstr>
      <vt:lpstr>Die Büttnerei aus Sulzthal </vt:lpstr>
      <vt:lpstr>Hinkommen - Reinkommen - Orientierung</vt:lpstr>
      <vt:lpstr>Klarkommen</vt:lpstr>
      <vt:lpstr>Design Thinking im musealen Kontext</vt:lpstr>
      <vt:lpstr> Kontextuelle Besucherbefragung und teilnehmende Beobachtung </vt:lpstr>
      <vt:lpstr>Affinity Diagramm und Auswertung</vt:lpstr>
      <vt:lpstr>Stärken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Doll-Gerstendörfer</dc:creator>
  <cp:lastModifiedBy>Simone Doll-Gerstendörfer</cp:lastModifiedBy>
  <cp:revision>184</cp:revision>
  <cp:lastPrinted>2019-10-14T21:42:38Z</cp:lastPrinted>
  <dcterms:created xsi:type="dcterms:W3CDTF">2019-10-04T15:01:08Z</dcterms:created>
  <dcterms:modified xsi:type="dcterms:W3CDTF">2019-10-14T21:56:07Z</dcterms:modified>
</cp:coreProperties>
</file>